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4480" y="785794"/>
            <a:ext cx="5626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Тема лекции: Схема сложения и схема вычитания на ОУ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865563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b="1" dirty="0" smtClean="0"/>
              <a:t>Схема аналогового сложения </a:t>
            </a:r>
            <a:r>
              <a:rPr lang="ru-RU" dirty="0" smtClean="0"/>
              <a:t>– устройство, выходное напряжение которого </a:t>
            </a:r>
          </a:p>
          <a:p>
            <a:pPr algn="just"/>
            <a:r>
              <a:rPr lang="en-GB" dirty="0" smtClean="0"/>
              <a:t>U</a:t>
            </a:r>
            <a:r>
              <a:rPr lang="ru-RU" dirty="0" err="1" smtClean="0"/>
              <a:t>вых=</a:t>
            </a:r>
            <a:r>
              <a:rPr lang="ru-RU" dirty="0" smtClean="0"/>
              <a:t>(</a:t>
            </a:r>
            <a:r>
              <a:rPr lang="en-US" dirty="0" smtClean="0"/>
              <a:t>U</a:t>
            </a:r>
            <a:r>
              <a:rPr lang="ru-RU" dirty="0" smtClean="0"/>
              <a:t>вх1+</a:t>
            </a:r>
            <a:r>
              <a:rPr lang="en-US" dirty="0" smtClean="0"/>
              <a:t> U</a:t>
            </a:r>
            <a:r>
              <a:rPr lang="ru-RU" dirty="0" smtClean="0"/>
              <a:t>вх2)</a:t>
            </a:r>
            <a:r>
              <a:rPr lang="el-GR" dirty="0" smtClean="0"/>
              <a:t>·λ</a:t>
            </a:r>
            <a:endParaRPr lang="ru-RU" dirty="0" smtClean="0"/>
          </a:p>
          <a:p>
            <a:pPr algn="just"/>
            <a:r>
              <a:rPr lang="ru-RU" dirty="0" smtClean="0"/>
              <a:t>Где </a:t>
            </a:r>
            <a:r>
              <a:rPr lang="el-GR" dirty="0" smtClean="0"/>
              <a:t>λ</a:t>
            </a:r>
            <a:r>
              <a:rPr lang="ru-RU" dirty="0" smtClean="0"/>
              <a:t> – произвольный коэффициент (должен быть отрицательным)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	Если выходное напряжение пропорционально сумме входных напряжений, </a:t>
            </a:r>
          </a:p>
          <a:p>
            <a:pPr algn="just"/>
            <a:r>
              <a:rPr lang="ru-RU" dirty="0" smtClean="0"/>
              <a:t>то такое устройство называют </a:t>
            </a:r>
            <a:r>
              <a:rPr lang="ru-RU" b="1" dirty="0" smtClean="0"/>
              <a:t>сумматором.</a:t>
            </a:r>
            <a:endParaRPr lang="ru-RU" b="1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27478" t="40815" r="50920" b="40347"/>
          <a:stretch>
            <a:fillRect/>
          </a:stretch>
        </p:blipFill>
        <p:spPr bwMode="auto">
          <a:xfrm>
            <a:off x="571472" y="2071678"/>
            <a:ext cx="785818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572132" y="6143644"/>
            <a:ext cx="3180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Ограничения на потенциал т.В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28391" t="60191" r="50616" b="30616"/>
          <a:stretch>
            <a:fillRect/>
          </a:stretch>
        </p:blipFill>
        <p:spPr bwMode="auto">
          <a:xfrm>
            <a:off x="714348" y="1785926"/>
            <a:ext cx="778674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4282" y="214290"/>
            <a:ext cx="2465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Епит</a:t>
            </a:r>
            <a:r>
              <a:rPr lang="ru-RU" dirty="0" smtClean="0"/>
              <a:t> – несколько Вольт</a:t>
            </a:r>
          </a:p>
          <a:p>
            <a:endParaRPr lang="ru-RU" dirty="0" smtClean="0"/>
          </a:p>
          <a:p>
            <a:r>
              <a:rPr lang="ru-RU" dirty="0" smtClean="0"/>
              <a:t>К=10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42910" y="64291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6</a:t>
            </a:r>
            <a:endParaRPr lang="ru-RU" sz="1400" dirty="0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2500298" y="285728"/>
            <a:ext cx="357190" cy="8572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7158" y="1357298"/>
            <a:ext cx="562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Т.е. в линейной области потенциал т.В – несколько мкВ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 l="28971" t="72708" r="62179" b="23815"/>
          <a:stretch>
            <a:fillRect/>
          </a:stretch>
        </p:blipFill>
        <p:spPr bwMode="auto">
          <a:xfrm>
            <a:off x="3714744" y="4500570"/>
            <a:ext cx="207170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2"/>
          <a:srcRect l="29147" t="69927" r="65311" b="27291"/>
          <a:stretch>
            <a:fillRect/>
          </a:stretch>
        </p:blipFill>
        <p:spPr bwMode="auto">
          <a:xfrm>
            <a:off x="714348" y="3786190"/>
            <a:ext cx="157163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428860" y="3786190"/>
            <a:ext cx="5349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Т.е. в т.В втекают 2-а тока </a:t>
            </a:r>
            <a:r>
              <a:rPr lang="en-GB" dirty="0" smtClean="0"/>
              <a:t>I</a:t>
            </a:r>
            <a:r>
              <a:rPr lang="en-GB" sz="1600" dirty="0" smtClean="0"/>
              <a:t>1</a:t>
            </a:r>
            <a:r>
              <a:rPr lang="en-GB" dirty="0" smtClean="0"/>
              <a:t> </a:t>
            </a:r>
            <a:r>
              <a:rPr lang="ru-RU" dirty="0" smtClean="0"/>
              <a:t>и </a:t>
            </a:r>
            <a:r>
              <a:rPr lang="en-GB" dirty="0" smtClean="0"/>
              <a:t>I</a:t>
            </a:r>
            <a:r>
              <a:rPr lang="en-GB" sz="1600" dirty="0" smtClean="0"/>
              <a:t>2, </a:t>
            </a:r>
            <a:r>
              <a:rPr lang="kk-KZ" dirty="0" smtClean="0"/>
              <a:t>а вытекают  </a:t>
            </a:r>
            <a:r>
              <a:rPr lang="en-GB" dirty="0" smtClean="0"/>
              <a:t>I</a:t>
            </a:r>
            <a:r>
              <a:rPr lang="ru-RU" sz="1600" dirty="0" err="1" smtClean="0"/>
              <a:t>вых</a:t>
            </a:r>
            <a:r>
              <a:rPr lang="ru-RU" dirty="0" smtClean="0"/>
              <a:t>, </a:t>
            </a:r>
            <a:r>
              <a:rPr lang="en-GB" dirty="0" smtClean="0"/>
              <a:t>I</a:t>
            </a:r>
            <a:r>
              <a:rPr lang="kk-KZ" sz="1600" dirty="0" smtClean="0"/>
              <a:t>вн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42910" y="4572008"/>
            <a:ext cx="3150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Уравнение Кирхгоффа для т</a:t>
            </a:r>
            <a:r>
              <a:rPr lang="ru-RU" dirty="0" smtClean="0"/>
              <a:t>.В: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42910" y="5072074"/>
            <a:ext cx="7351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Т.к. входное сопротивление для ОУ большая величина, </a:t>
            </a:r>
            <a:r>
              <a:rPr lang="en-GB" dirty="0" smtClean="0"/>
              <a:t>I</a:t>
            </a:r>
            <a:r>
              <a:rPr lang="kk-KZ" sz="1600" dirty="0" smtClean="0"/>
              <a:t>вн</a:t>
            </a:r>
            <a:r>
              <a:rPr lang="kk-KZ" dirty="0" smtClean="0"/>
              <a:t> </a:t>
            </a:r>
            <a:r>
              <a:rPr lang="ru-RU" dirty="0" smtClean="0"/>
              <a:t>пренебрегаем</a:t>
            </a:r>
            <a:endParaRPr lang="ru-RU" dirty="0"/>
          </a:p>
        </p:txBody>
      </p:sp>
      <p:pic>
        <p:nvPicPr>
          <p:cNvPr id="15" name="Рисунок 14"/>
          <p:cNvPicPr/>
          <p:nvPr/>
        </p:nvPicPr>
        <p:blipFill>
          <a:blip r:embed="rId2"/>
          <a:srcRect l="28985" t="72708" r="59433" b="23815"/>
          <a:stretch>
            <a:fillRect/>
          </a:stretch>
        </p:blipFill>
        <p:spPr bwMode="auto">
          <a:xfrm>
            <a:off x="785786" y="5429264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670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Выходное ток создает разность потенциалов между точками В  и С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28428" t="75800" r="50578" b="18947"/>
          <a:stretch>
            <a:fillRect/>
          </a:stretch>
        </p:blipFill>
        <p:spPr bwMode="auto">
          <a:xfrm>
            <a:off x="285720" y="642918"/>
            <a:ext cx="628654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5720" y="1428736"/>
            <a:ext cx="7652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Т.о. на цепочке ОС падает напряжение, равное сумме входных напряжений.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3"/>
          <a:srcRect l="32025" t="19760" r="49208" b="76901"/>
          <a:stretch>
            <a:fillRect/>
          </a:stretch>
        </p:blipFill>
        <p:spPr bwMode="auto">
          <a:xfrm>
            <a:off x="285720" y="1785926"/>
            <a:ext cx="571504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85720" y="2571744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Таким образом выходное напряжение равно по модулю сумме входных напряжений и противоположно им по знаку.</a:t>
            </a:r>
          </a:p>
          <a:p>
            <a:pPr algn="just"/>
            <a:r>
              <a:rPr lang="ru-RU" dirty="0" smtClean="0"/>
              <a:t>Изменение знака реализуется с помощью инвертора. </a:t>
            </a:r>
          </a:p>
          <a:p>
            <a:pPr algn="just"/>
            <a:r>
              <a:rPr lang="ru-RU" dirty="0" smtClean="0"/>
              <a:t>Т.е для того, чтобы реализовать схему сложения мы должны добавить </a:t>
            </a:r>
            <a:r>
              <a:rPr lang="ru-RU" b="1" dirty="0" smtClean="0"/>
              <a:t>инвертор.</a:t>
            </a:r>
          </a:p>
          <a:p>
            <a:pPr algn="just"/>
            <a:r>
              <a:rPr lang="ru-RU" dirty="0" smtClean="0"/>
              <a:t>Т.е. схема из 2-х ОУ позволяет нам реализовать схему сложения 2-х входных напряжений.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31209" t="33559" r="48413" b="26364"/>
          <a:stretch>
            <a:fillRect/>
          </a:stretch>
        </p:blipFill>
        <p:spPr bwMode="auto">
          <a:xfrm>
            <a:off x="1214414" y="357166"/>
            <a:ext cx="6786610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14678" y="142852"/>
            <a:ext cx="2570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Схема вычитания на ОУ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571480"/>
            <a:ext cx="87868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b="1" dirty="0" smtClean="0"/>
              <a:t>Схема вычитания аналоговых величин </a:t>
            </a:r>
            <a:r>
              <a:rPr lang="ru-RU" dirty="0" smtClean="0"/>
              <a:t>– устройство, содержащее 2-а входа налоговых и один выход, напряжение на котором</a:t>
            </a:r>
            <a:r>
              <a:rPr lang="en-GB" dirty="0" smtClean="0"/>
              <a:t> </a:t>
            </a:r>
            <a:r>
              <a:rPr lang="ru-RU" dirty="0" smtClean="0"/>
              <a:t>пропорционально разности входных напряжений.</a:t>
            </a:r>
          </a:p>
          <a:p>
            <a:pPr algn="just"/>
            <a:r>
              <a:rPr lang="ru-RU" dirty="0" smtClean="0"/>
              <a:t>	Для реализации этой схемы нам достаточно вспомнить, как работает </a:t>
            </a:r>
            <a:r>
              <a:rPr lang="ru-RU" b="1" dirty="0" smtClean="0"/>
              <a:t>инвертор</a:t>
            </a:r>
            <a:r>
              <a:rPr lang="ru-RU" dirty="0" smtClean="0"/>
              <a:t> и как работает </a:t>
            </a:r>
            <a:r>
              <a:rPr lang="ru-RU" b="1" dirty="0" smtClean="0"/>
              <a:t>схема сложения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 l="26569" t="35811" r="50459" b="45029"/>
          <a:stretch>
            <a:fillRect/>
          </a:stretch>
        </p:blipFill>
        <p:spPr bwMode="auto">
          <a:xfrm>
            <a:off x="571472" y="2214554"/>
            <a:ext cx="835824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29024" t="60993" r="56245" b="24774"/>
          <a:stretch>
            <a:fillRect/>
          </a:stretch>
        </p:blipFill>
        <p:spPr bwMode="auto">
          <a:xfrm>
            <a:off x="357158" y="2643182"/>
            <a:ext cx="457203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2"/>
          <a:srcRect l="30252" t="54971" r="54403" b="40650"/>
          <a:stretch>
            <a:fillRect/>
          </a:stretch>
        </p:blipFill>
        <p:spPr bwMode="auto">
          <a:xfrm>
            <a:off x="285720" y="571480"/>
            <a:ext cx="428628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4282" y="214290"/>
            <a:ext cx="8242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Напряжение выхода пропорционально сумме напряжений, поступающих на вход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1428736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Область применимости: </a:t>
            </a:r>
          </a:p>
          <a:p>
            <a:pPr algn="just"/>
            <a:r>
              <a:rPr lang="ru-RU" dirty="0" smtClean="0"/>
              <a:t>И в инверторах и в сумматорах ОУ мы исходим из того, что </a:t>
            </a:r>
            <a:r>
              <a:rPr lang="en-GB" dirty="0" smtClean="0"/>
              <a:t>U</a:t>
            </a:r>
            <a:r>
              <a:rPr lang="ru-RU" sz="1600" dirty="0" err="1" smtClean="0"/>
              <a:t>вых</a:t>
            </a:r>
            <a:r>
              <a:rPr lang="ru-RU" sz="1600" dirty="0" smtClean="0"/>
              <a:t> </a:t>
            </a:r>
            <a:r>
              <a:rPr lang="ru-RU" dirty="0" smtClean="0"/>
              <a:t>инверторов и сумматоров лежат в диапазонах в пределах </a:t>
            </a:r>
            <a:r>
              <a:rPr lang="en-GB" dirty="0" smtClean="0"/>
              <a:t>E</a:t>
            </a:r>
            <a:r>
              <a:rPr lang="ru-RU" sz="1600" dirty="0" smtClean="0"/>
              <a:t>пит </a:t>
            </a:r>
            <a:r>
              <a:rPr lang="ru-RU" dirty="0" smtClean="0"/>
              <a:t>и оба устройства работают в линейной области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29024" t="75226" r="58086" b="21490"/>
          <a:stretch>
            <a:fillRect/>
          </a:stretch>
        </p:blipFill>
        <p:spPr bwMode="auto">
          <a:xfrm>
            <a:off x="357158" y="5500702"/>
            <a:ext cx="350046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85720" y="5143512"/>
            <a:ext cx="8267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Есть ограничения снизу: мы пренебрегаем потенциалами:  </a:t>
            </a:r>
            <a:r>
              <a:rPr lang="el-GR" dirty="0" smtClean="0"/>
              <a:t>φ</a:t>
            </a:r>
            <a:r>
              <a:rPr lang="ru-RU" dirty="0" smtClean="0"/>
              <a:t>- по отношению к </a:t>
            </a:r>
            <a:r>
              <a:rPr lang="el-GR" dirty="0" smtClean="0"/>
              <a:t>φ</a:t>
            </a:r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143372" y="5568751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Данное устройство реализует схему вычитания 2-х аналоговых сигналов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241</Words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29</cp:revision>
  <dcterms:created xsi:type="dcterms:W3CDTF">2020-03-25T10:07:52Z</dcterms:created>
  <dcterms:modified xsi:type="dcterms:W3CDTF">2020-03-28T06:43:16Z</dcterms:modified>
</cp:coreProperties>
</file>